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735373-84C1-4C7A-B08F-291A47CD096B}">
  <a:tblStyle styleId="{F9735373-84C1-4C7A-B08F-291A47CD09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6d7d0d2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56d7d0d2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6d7d0d2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56d7d0d2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6d7d0d27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56d7d0d27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56d7d0d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56d7d0d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56d7d0d27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56d7d0d27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6d7d0d2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56d7d0d2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6d7d0d2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6d7d0d2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56d7d0d2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56d7d0d2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6d7d0d2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56d7d0d2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6d7d0d2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6d7d0d2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6d7d0d27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6d7d0d2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357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600"/>
              <a:t>Règles de grammaire et d’orthographe</a:t>
            </a:r>
            <a:endParaRPr sz="4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Verbes avec prépositions (à, de, pour)</a:t>
            </a:r>
            <a:endParaRPr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Note: v</a:t>
            </a:r>
            <a:r>
              <a:rPr lang="fr"/>
              <a:t>erbe qui suit est à l’infinitif: (ER, IR, RE) - personne fait l’action, et on sait pas quand l’action se passe.  </a:t>
            </a:r>
            <a:endParaRPr sz="24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encourager à + verbe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dépendre de + nom </a:t>
            </a:r>
            <a:endParaRPr sz="12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269625" y="129475"/>
            <a:ext cx="3213000" cy="17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Mots invariables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(ne changent jamais, les lettres sont toujours les mêmes) </a:t>
            </a:r>
            <a:endParaRPr/>
          </a:p>
        </p:txBody>
      </p:sp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 b="22241" l="49502" r="28949" t="24437"/>
          <a:stretch/>
        </p:blipFill>
        <p:spPr>
          <a:xfrm>
            <a:off x="3939050" y="37913"/>
            <a:ext cx="3509175" cy="48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3"/>
          <p:cNvPicPr preferRelativeResize="0"/>
          <p:nvPr/>
        </p:nvPicPr>
        <p:blipFill rotWithShape="1">
          <a:blip r:embed="rId3">
            <a:alphaModFix/>
          </a:blip>
          <a:srcRect b="11942" l="70733" r="21427" t="24432"/>
          <a:stretch/>
        </p:blipFill>
        <p:spPr>
          <a:xfrm>
            <a:off x="7542900" y="81600"/>
            <a:ext cx="1276700" cy="582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3"/>
          <p:cNvPicPr preferRelativeResize="0"/>
          <p:nvPr/>
        </p:nvPicPr>
        <p:blipFill rotWithShape="1">
          <a:blip r:embed="rId3">
            <a:alphaModFix/>
          </a:blip>
          <a:srcRect b="11936" l="49502" r="35870" t="77602"/>
          <a:stretch/>
        </p:blipFill>
        <p:spPr>
          <a:xfrm>
            <a:off x="515550" y="2326900"/>
            <a:ext cx="2382174" cy="95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Mots compliqués</a:t>
            </a:r>
            <a:endParaRPr/>
          </a:p>
        </p:txBody>
      </p:sp>
      <p:sp>
        <p:nvSpPr>
          <p:cNvPr id="122" name="Google Shape;122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un banc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plusieurs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régulièrement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un pansement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un quartier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203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homophones</a:t>
            </a:r>
            <a:endParaRPr/>
          </a:p>
        </p:txBody>
      </p:sp>
      <p:graphicFrame>
        <p:nvGraphicFramePr>
          <p:cNvPr id="60" name="Google Shape;60;p14"/>
          <p:cNvGraphicFramePr/>
          <p:nvPr/>
        </p:nvGraphicFramePr>
        <p:xfrm>
          <a:off x="337575" y="95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{F9735373-84C1-4C7A-B08F-291A47CD096B}</a:tableStyleId>
              </a:tblPr>
              <a:tblGrid>
                <a:gridCol w="2822950"/>
                <a:gridCol w="2822950"/>
                <a:gridCol w="28229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se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ce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ceux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suivi d’un verbe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Conseil</a:t>
                      </a:r>
                      <a:r>
                        <a:rPr lang="fr"/>
                        <a:t>: si tu peux remplacer “se” par “me” ou “te”, et que ça a du sens, c’est le pronom réfléchi qui va avec le verbe pronominal.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se demander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“je me demande” a du sens donc pronom réfléchi “se”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il se demande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suivi d’un nom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“ce” par “le” ou “la”, et que ça a du sens, c’est le pronom démonstratif au singulier.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ce matin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“le matin” a du sens donc pronom démonstratif singulier “ce”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ce matin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désigne un groupe de personnes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“eux” et que ça a du sens, c’est le pronom démonstratif au pluriel. 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ceux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“eux qui savent” a du sens donc pronom démonstratif pluriel “ceux”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ceux qui savent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203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homophones</a:t>
            </a:r>
            <a:endParaRPr/>
          </a:p>
        </p:txBody>
      </p:sp>
      <p:graphicFrame>
        <p:nvGraphicFramePr>
          <p:cNvPr id="66" name="Google Shape;66;p15"/>
          <p:cNvGraphicFramePr/>
          <p:nvPr/>
        </p:nvGraphicFramePr>
        <p:xfrm>
          <a:off x="337575" y="95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{F9735373-84C1-4C7A-B08F-291A47CD096B}</a:tableStyleId>
              </a:tblPr>
              <a:tblGrid>
                <a:gridCol w="2822950"/>
                <a:gridCol w="2822950"/>
                <a:gridCol w="28229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s’est 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ces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c’est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suivi d’un verbe au participe passé (se termine par “é”, “i” ou “u”)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Conseil</a:t>
                      </a:r>
                      <a:r>
                        <a:rPr lang="fr"/>
                        <a:t>: si tu peux remplacer “se” par “me” ou “te”, et que ça a du sens, c’est le pronom réfléchi qui va avec le verbe pronominal.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se demander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“je me suis demandé” a du sens donc pronom réfléchi “se”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suivi d’un nom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“ce” par “le” ou “la”, et que ça a du sens, c’est le pronom démonstratif au singulier.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ces médicaments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“les médicaments” a du sens 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verbe être, suivi d’un nom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“il y a” et que ça a du sens, c’est le verbe “être”.  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c’est un dentiste 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“il y a un dentiste” a du sens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203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homophones</a:t>
            </a:r>
            <a:endParaRPr/>
          </a:p>
        </p:txBody>
      </p:sp>
      <p:graphicFrame>
        <p:nvGraphicFramePr>
          <p:cNvPr id="72" name="Google Shape;72;p16"/>
          <p:cNvGraphicFramePr/>
          <p:nvPr/>
        </p:nvGraphicFramePr>
        <p:xfrm>
          <a:off x="337575" y="95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{F9735373-84C1-4C7A-B08F-291A47CD096B}</a:tableStyleId>
              </a:tblPr>
              <a:tblGrid>
                <a:gridCol w="4216650"/>
                <a:gridCol w="42166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on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ont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pronom personnel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Conseil</a:t>
                      </a:r>
                      <a:r>
                        <a:rPr lang="fr"/>
                        <a:t>: si tu peux remplacer “on” par “nous”, et que ça a du sens, c’est le pronom personnel.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on va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“nous allons” a du sens donc pronom personnel “nous”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on va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verbe “avoir”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“ont” par “font” et que ça a du sens, c’est le verbe.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les gens ont  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“les gens font” a du sens donc c’est le verbe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les gens ont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203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homophones</a:t>
            </a:r>
            <a:endParaRPr/>
          </a:p>
        </p:txBody>
      </p:sp>
      <p:graphicFrame>
        <p:nvGraphicFramePr>
          <p:cNvPr id="78" name="Google Shape;78;p17"/>
          <p:cNvGraphicFramePr/>
          <p:nvPr/>
        </p:nvGraphicFramePr>
        <p:xfrm>
          <a:off x="337575" y="95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{F9735373-84C1-4C7A-B08F-291A47CD096B}</a:tableStyleId>
              </a:tblPr>
              <a:tblGrid>
                <a:gridCol w="4216650"/>
                <a:gridCol w="42166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joue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joue/joues/jouent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partie du visage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Conseil</a:t>
                      </a:r>
                      <a:r>
                        <a:rPr lang="fr"/>
                        <a:t>: si tu peux remplacer “joue” par “tête” et que ça a du sens, c’est la partie du visage. C’est un nom, il peut que s’écrire “joue” ou “joues”. 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j’ai mal à la joue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“j’ai mal à la tête” a du sens donc nom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/>
                        <a:t>verbe “jouer”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dk1"/>
                          </a:solidFill>
                        </a:rPr>
                        <a:t>Conseil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: si tu peux remplacer “joue”, “joues” et “jouent” par “jouer” et que ça a du sens, c’est le verbe.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Exemple: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les enfants jouent</a:t>
                      </a:r>
                      <a:endParaRPr b="1">
                        <a:solidFill>
                          <a:schemeClr val="accent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accent5"/>
                          </a:solidFill>
                        </a:rPr>
                        <a:t>=&gt; “les enfants aiment jouer” a du sens donc c’est le verbe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203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homophones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921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le public (nom) 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publique (adjectif) =&gt; si tu peux dire “le” devant le mot, c’est le nom.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800"/>
              <a:buChar char="➔"/>
            </a:pPr>
            <a:r>
              <a:rPr lang="fr">
                <a:solidFill>
                  <a:srgbClr val="666666"/>
                </a:solidFill>
              </a:rPr>
              <a:t>ça ( vient de “cela” (formel) - si cela ca marche utilise </a:t>
            </a:r>
            <a:r>
              <a:rPr b="1" lang="fr">
                <a:solidFill>
                  <a:srgbClr val="666666"/>
                </a:solidFill>
              </a:rPr>
              <a:t>Ça</a:t>
            </a:r>
            <a:endParaRPr b="1">
              <a:solidFill>
                <a:srgbClr val="666666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666666"/>
                </a:solidFill>
              </a:rPr>
              <a:t>sa (pronom possessif =&gt; ça renvoie à lui ou elle) </a:t>
            </a:r>
            <a:endParaRPr>
              <a:solidFill>
                <a:srgbClr val="666666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➔"/>
            </a:pPr>
            <a:r>
              <a:rPr lang="fr">
                <a:solidFill>
                  <a:srgbClr val="666666"/>
                </a:solidFill>
              </a:rPr>
              <a:t>les restes - </a:t>
            </a:r>
            <a:r>
              <a:rPr lang="fr">
                <a:solidFill>
                  <a:srgbClr val="666666"/>
                </a:solidFill>
              </a:rPr>
              <a:t>leftovers</a:t>
            </a:r>
            <a:r>
              <a:rPr lang="fr">
                <a:solidFill>
                  <a:srgbClr val="666666"/>
                </a:solidFill>
              </a:rPr>
              <a:t> ( les +nom “es”) </a:t>
            </a:r>
            <a:endParaRPr>
              <a:solidFill>
                <a:srgbClr val="666666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666666"/>
                </a:solidFill>
              </a:rPr>
              <a:t>ils restent - remain (ils + verbe “ent”) </a:t>
            </a:r>
            <a:endParaRPr>
              <a:solidFill>
                <a:srgbClr val="666666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Adjectifs</a:t>
            </a:r>
            <a:endParaRPr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nom masculin =&gt; adjectif masculin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nom féminin =&gt; adjectif féminin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nom singulier =&gt; adjectif singulier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nom pluriel =&gt; adjectif pluriel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mots qui ressemblent à l’anglais </a:t>
            </a:r>
            <a:endParaRPr/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un problème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un système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par example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régulier/régulière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dernier/dernière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mots au son “an” et “on” </a:t>
            </a:r>
            <a:endParaRPr/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“an” OU “en” ca vient de la gorge: “quand” (nom de temps/when), qu’en (pronom relatif + pronom de rappel “than by”)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“on” qu’on entend dans “qu’</a:t>
            </a:r>
            <a:r>
              <a:rPr b="1" lang="fr"/>
              <a:t>o</a:t>
            </a:r>
            <a:r>
              <a:rPr lang="fr"/>
              <a:t>n”, ça vient du </a:t>
            </a:r>
            <a:r>
              <a:rPr b="1" lang="fr"/>
              <a:t>nez</a:t>
            </a:r>
            <a:r>
              <a:rPr lang="fr"/>
              <a:t> 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